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theme" Target="theme/theme1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viewProps" Target="viewProp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presProps" Target="pres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notesMaster" Target="notesMasters/notesMaster1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3FDFF2-01AF-FF4C-B76F-99014361065E}" type="datetimeFigureOut">
              <a:rPr lang="en-US" smtClean="0"/>
              <a:t>9/17/2025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595278-D562-DF4A-8247-B9EC8F1EA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627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5.png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17.png" /><Relationship Id="rId4" Type="http://schemas.openxmlformats.org/officeDocument/2006/relationships/image" Target="../media/image16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4.png" /><Relationship Id="rId4" Type="http://schemas.openxmlformats.org/officeDocument/2006/relationships/image" Target="../media/image18.pn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9.pn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2.png" /><Relationship Id="rId5" Type="http://schemas.openxmlformats.org/officeDocument/2006/relationships/image" Target="../media/image21.png" /><Relationship Id="rId4" Type="http://schemas.openxmlformats.org/officeDocument/2006/relationships/image" Target="../media/image20.pn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4.png" /><Relationship Id="rId5" Type="http://schemas.openxmlformats.org/officeDocument/2006/relationships/image" Target="../media/image21.png" /><Relationship Id="rId4" Type="http://schemas.openxmlformats.org/officeDocument/2006/relationships/image" Target="../media/image23.png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4.png" /><Relationship Id="rId4" Type="http://schemas.openxmlformats.org/officeDocument/2006/relationships/image" Target="../media/image25.png" 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 /><Relationship Id="rId3" Type="http://schemas.openxmlformats.org/officeDocument/2006/relationships/image" Target="../media/image2.png" /><Relationship Id="rId7" Type="http://schemas.openxmlformats.org/officeDocument/2006/relationships/image" Target="../media/image29.png" /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8.png" /><Relationship Id="rId5" Type="http://schemas.openxmlformats.org/officeDocument/2006/relationships/image" Target="../media/image27.png" /><Relationship Id="rId10" Type="http://schemas.openxmlformats.org/officeDocument/2006/relationships/image" Target="../media/image32.png" /><Relationship Id="rId4" Type="http://schemas.openxmlformats.org/officeDocument/2006/relationships/image" Target="../media/image26.png" /><Relationship Id="rId9" Type="http://schemas.openxmlformats.org/officeDocument/2006/relationships/image" Target="../media/image31.png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4.png" /><Relationship Id="rId4" Type="http://schemas.openxmlformats.org/officeDocument/2006/relationships/image" Target="../media/image6.png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18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34.png" /><Relationship Id="rId4" Type="http://schemas.openxmlformats.org/officeDocument/2006/relationships/image" Target="../media/image33.png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19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4.png" /><Relationship Id="rId4" Type="http://schemas.openxmlformats.org/officeDocument/2006/relationships/image" Target="../media/image35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6.png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20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37.png" /><Relationship Id="rId4" Type="http://schemas.openxmlformats.org/officeDocument/2006/relationships/image" Target="../media/image36.png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21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8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4.png" /><Relationship Id="rId4" Type="http://schemas.openxmlformats.org/officeDocument/2006/relationships/image" Target="../media/image7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8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4.png" /><Relationship Id="rId4" Type="http://schemas.openxmlformats.org/officeDocument/2006/relationships/image" Target="../media/image9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0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4.png" /><Relationship Id="rId4" Type="http://schemas.openxmlformats.org/officeDocument/2006/relationships/image" Target="../media/image11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4.png" /><Relationship Id="rId5" Type="http://schemas.openxmlformats.org/officeDocument/2006/relationships/image" Target="../media/image13.png" /><Relationship Id="rId4" Type="http://schemas.openxmlformats.org/officeDocument/2006/relationships/image" Target="../media/image12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4.png" /><Relationship Id="rId4" Type="http://schemas.openxmlformats.org/officeDocument/2006/relationships/image" Target="../media/image1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514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312664"/>
            <a:ext cx="13267944" cy="274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5559552"/>
            <a:ext cx="393192" cy="54864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170432" y="5559552"/>
            <a:ext cx="3200400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1920" dirty="0">
                <a:solidFill>
                  <a:srgbClr val="DBDBD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Author: la**05@gmail.com</a:t>
            </a:r>
            <a:endParaRPr lang="en-US" sz="1920" dirty="0"/>
          </a:p>
        </p:txBody>
      </p:sp>
      <p:sp>
        <p:nvSpPr>
          <p:cNvPr id="7" name="Text 1"/>
          <p:cNvSpPr/>
          <p:nvPr/>
        </p:nvSpPr>
        <p:spPr>
          <a:xfrm>
            <a:off x="1170432" y="5897880"/>
            <a:ext cx="3200400" cy="2103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610"/>
              </a:lnSpc>
              <a:buNone/>
            </a:pPr>
            <a:r>
              <a:rPr lang="en-US" sz="1150" dirty="0">
                <a:solidFill>
                  <a:srgbClr val="DBDBD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Created with Pi</a:t>
            </a:r>
            <a:endParaRPr lang="en-US" sz="1150" dirty="0"/>
          </a:p>
        </p:txBody>
      </p:sp>
      <p:sp>
        <p:nvSpPr>
          <p:cNvPr id="8" name="Text 2"/>
          <p:cNvSpPr/>
          <p:nvPr/>
        </p:nvSpPr>
        <p:spPr>
          <a:xfrm>
            <a:off x="685800" y="4251960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620"/>
              </a:lnSpc>
              <a:buNone/>
            </a:pPr>
            <a:r>
              <a:rPr lang="en-US" sz="5290" dirty="0">
                <a:solidFill>
                  <a:srgbClr val="77D8F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Personalized Trip Planner with AI</a:t>
            </a:r>
            <a:endParaRPr lang="en-US" sz="529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346704"/>
            <a:ext cx="2642616" cy="98755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526280"/>
            <a:ext cx="2642616" cy="98755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1296" y="3346704"/>
            <a:ext cx="2642616" cy="98755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1296" y="4526280"/>
            <a:ext cx="2642616" cy="98755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5936" y="3346704"/>
            <a:ext cx="2642616" cy="987552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5936" y="4526280"/>
            <a:ext cx="2642616" cy="987552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685800" y="2514600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77D8F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List of Features</a:t>
            </a:r>
            <a:endParaRPr lang="en-US" sz="3840" dirty="0"/>
          </a:p>
        </p:txBody>
      </p:sp>
      <p:sp>
        <p:nvSpPr>
          <p:cNvPr id="11" name="Text 1"/>
          <p:cNvSpPr/>
          <p:nvPr/>
        </p:nvSpPr>
        <p:spPr>
          <a:xfrm>
            <a:off x="914400" y="3465576"/>
            <a:ext cx="2185416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AI-based destination &amp; hotel recommendations.</a:t>
            </a:r>
            <a:endParaRPr lang="en-US" sz="1530" dirty="0"/>
          </a:p>
        </p:txBody>
      </p:sp>
      <p:sp>
        <p:nvSpPr>
          <p:cNvPr id="12" name="Text 2"/>
          <p:cNvSpPr/>
          <p:nvPr/>
        </p:nvSpPr>
        <p:spPr>
          <a:xfrm>
            <a:off x="914400" y="4654296"/>
            <a:ext cx="2185416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Chatbot travel assistant (Dialogflow + Gemini API).</a:t>
            </a:r>
            <a:endParaRPr lang="en-US" sz="1530" dirty="0"/>
          </a:p>
        </p:txBody>
      </p:sp>
      <p:sp>
        <p:nvSpPr>
          <p:cNvPr id="13" name="Text 3"/>
          <p:cNvSpPr/>
          <p:nvPr/>
        </p:nvSpPr>
        <p:spPr>
          <a:xfrm>
            <a:off x="3739896" y="3465576"/>
            <a:ext cx="2185416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Day-wise itinerary generation with maps &amp; timings.</a:t>
            </a:r>
            <a:endParaRPr lang="en-US" sz="1530" dirty="0"/>
          </a:p>
        </p:txBody>
      </p:sp>
      <p:sp>
        <p:nvSpPr>
          <p:cNvPr id="14" name="Text 4"/>
          <p:cNvSpPr/>
          <p:nvPr/>
        </p:nvSpPr>
        <p:spPr>
          <a:xfrm>
            <a:off x="3739896" y="4654296"/>
            <a:ext cx="2185416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Option to book directly via EaseMyTrip.</a:t>
            </a:r>
            <a:endParaRPr lang="en-US" sz="1530" dirty="0"/>
          </a:p>
        </p:txBody>
      </p:sp>
      <p:sp>
        <p:nvSpPr>
          <p:cNvPr id="15" name="Text 5"/>
          <p:cNvSpPr/>
          <p:nvPr/>
        </p:nvSpPr>
        <p:spPr>
          <a:xfrm>
            <a:off x="6565392" y="3465576"/>
            <a:ext cx="2185416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Real-time budget optimization.</a:t>
            </a:r>
            <a:endParaRPr lang="en-US" sz="1530" dirty="0"/>
          </a:p>
        </p:txBody>
      </p:sp>
      <p:sp>
        <p:nvSpPr>
          <p:cNvPr id="16" name="Text 6"/>
          <p:cNvSpPr/>
          <p:nvPr/>
        </p:nvSpPr>
        <p:spPr>
          <a:xfrm>
            <a:off x="6565392" y="4654296"/>
            <a:ext cx="2185416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Smart notifications (weather, flight updates, delays).</a:t>
            </a:r>
            <a:endParaRPr lang="en-US" sz="153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053328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94767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6" name="Text 1"/>
          <p:cNvSpPr/>
          <p:nvPr/>
        </p:nvSpPr>
        <p:spPr>
          <a:xfrm>
            <a:off x="685800" y="240487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287121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3337560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620"/>
              </a:lnSpc>
              <a:buNone/>
            </a:pPr>
            <a:r>
              <a:rPr lang="en-US" sz="5290" i="1" dirty="0">
                <a:solidFill>
                  <a:srgbClr val="77D8F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05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439826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77D8F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Project Documentation</a:t>
            </a:r>
            <a:endParaRPr lang="en-US" sz="3840" dirty="0"/>
          </a:p>
        </p:txBody>
      </p:sp>
      <p:sp>
        <p:nvSpPr>
          <p:cNvPr id="10" name="Text 5"/>
          <p:cNvSpPr/>
          <p:nvPr/>
        </p:nvSpPr>
        <p:spPr>
          <a:xfrm>
            <a:off x="685800" y="522122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77D8F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 </a:t>
            </a:r>
            <a:endParaRPr lang="en-US" sz="384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401568"/>
            <a:ext cx="8293608" cy="12252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77D8F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Process Flow Diagram or Use-case Diagram</a:t>
            </a:r>
            <a:endParaRPr lang="en-US" sz="384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514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7136" y="4718304"/>
            <a:ext cx="3474720" cy="195681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4736" y="4718304"/>
            <a:ext cx="1956816" cy="195681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85800" y="3694176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77D8F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Wireframes/Mock Diagrams of the Proposed Solution</a:t>
            </a:r>
            <a:endParaRPr lang="en-US" sz="384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514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7136" y="4718304"/>
            <a:ext cx="3474720" cy="195681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4736" y="4718304"/>
            <a:ext cx="1956816" cy="195681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85800" y="3694176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77D8F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Architecture Diagram of the Proposed Solution</a:t>
            </a:r>
            <a:endParaRPr lang="en-US" sz="384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053328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94767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6" name="Text 1"/>
          <p:cNvSpPr/>
          <p:nvPr/>
        </p:nvSpPr>
        <p:spPr>
          <a:xfrm>
            <a:off x="685800" y="240487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287121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3337560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620"/>
              </a:lnSpc>
              <a:buNone/>
            </a:pPr>
            <a:r>
              <a:rPr lang="en-US" sz="5290" i="1" dirty="0">
                <a:solidFill>
                  <a:srgbClr val="77D8F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06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439826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77D8F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Technologies Used in the Solution</a:t>
            </a:r>
            <a:endParaRPr lang="en-US" sz="3840" dirty="0"/>
          </a:p>
        </p:txBody>
      </p:sp>
      <p:sp>
        <p:nvSpPr>
          <p:cNvPr id="10" name="Text 5"/>
          <p:cNvSpPr/>
          <p:nvPr/>
        </p:nvSpPr>
        <p:spPr>
          <a:xfrm>
            <a:off x="685800" y="522122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77D8F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 </a:t>
            </a:r>
            <a:endParaRPr lang="en-US" sz="384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368296"/>
            <a:ext cx="2642616" cy="128930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3840480"/>
            <a:ext cx="2642616" cy="147218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1296" y="2368296"/>
            <a:ext cx="2642616" cy="128930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1296" y="3840480"/>
            <a:ext cx="2642616" cy="147218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5504688"/>
            <a:ext cx="8293608" cy="97840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5936" y="2368296"/>
            <a:ext cx="2642616" cy="1289304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5936" y="3840480"/>
            <a:ext cx="2642616" cy="1472184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2368296"/>
            <a:ext cx="128016" cy="1289304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3840480"/>
            <a:ext cx="128016" cy="1472184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1296" y="2368296"/>
            <a:ext cx="128016" cy="1289304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1296" y="3840480"/>
            <a:ext cx="128016" cy="1472184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" y="5504688"/>
            <a:ext cx="128016" cy="97840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5936" y="2368296"/>
            <a:ext cx="128016" cy="1289304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5936" y="3840480"/>
            <a:ext cx="128016" cy="1472184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685800" y="1536192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77D8F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Technology Stack</a:t>
            </a:r>
            <a:endParaRPr lang="en-US" sz="3840" dirty="0"/>
          </a:p>
        </p:txBody>
      </p:sp>
      <p:sp>
        <p:nvSpPr>
          <p:cNvPr id="19" name="Text 1"/>
          <p:cNvSpPr/>
          <p:nvPr/>
        </p:nvSpPr>
        <p:spPr>
          <a:xfrm>
            <a:off x="978408" y="2496312"/>
            <a:ext cx="2121408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DBDBDB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AI/ML</a:t>
            </a:r>
            <a:endParaRPr lang="en-US" sz="1920" dirty="0"/>
          </a:p>
        </p:txBody>
      </p:sp>
      <p:sp>
        <p:nvSpPr>
          <p:cNvPr id="20" name="Text 2"/>
          <p:cNvSpPr/>
          <p:nvPr/>
        </p:nvSpPr>
        <p:spPr>
          <a:xfrm>
            <a:off x="978408" y="2971800"/>
            <a:ext cx="2121408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Google Cloud Vertex AI, Gemini API.</a:t>
            </a:r>
            <a:endParaRPr lang="en-US" sz="1530" dirty="0"/>
          </a:p>
        </p:txBody>
      </p:sp>
      <p:sp>
        <p:nvSpPr>
          <p:cNvPr id="21" name="Text 3"/>
          <p:cNvSpPr/>
          <p:nvPr/>
        </p:nvSpPr>
        <p:spPr>
          <a:xfrm>
            <a:off x="978408" y="3968496"/>
            <a:ext cx="2121408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DBDBDB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Backend</a:t>
            </a:r>
            <a:endParaRPr lang="en-US" sz="1920" dirty="0"/>
          </a:p>
        </p:txBody>
      </p:sp>
      <p:sp>
        <p:nvSpPr>
          <p:cNvPr id="22" name="Text 4"/>
          <p:cNvSpPr/>
          <p:nvPr/>
        </p:nvSpPr>
        <p:spPr>
          <a:xfrm>
            <a:off x="3813048" y="2496312"/>
            <a:ext cx="2121408" cy="6126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DBDBDB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Conversational AI</a:t>
            </a:r>
            <a:endParaRPr lang="en-US" sz="1920" dirty="0"/>
          </a:p>
        </p:txBody>
      </p:sp>
      <p:sp>
        <p:nvSpPr>
          <p:cNvPr id="23" name="Text 5"/>
          <p:cNvSpPr/>
          <p:nvPr/>
        </p:nvSpPr>
        <p:spPr>
          <a:xfrm>
            <a:off x="978408" y="4453128"/>
            <a:ext cx="2121408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Python (Flask/Django) + Firebase Hosting.</a:t>
            </a:r>
            <a:endParaRPr lang="en-US" sz="1530" dirty="0"/>
          </a:p>
        </p:txBody>
      </p:sp>
      <p:sp>
        <p:nvSpPr>
          <p:cNvPr id="24" name="Text 6"/>
          <p:cNvSpPr/>
          <p:nvPr/>
        </p:nvSpPr>
        <p:spPr>
          <a:xfrm>
            <a:off x="3813048" y="3282696"/>
            <a:ext cx="212140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Dialogflow CX.</a:t>
            </a:r>
            <a:endParaRPr lang="en-US" sz="1530" dirty="0"/>
          </a:p>
        </p:txBody>
      </p:sp>
      <p:sp>
        <p:nvSpPr>
          <p:cNvPr id="25" name="Text 7"/>
          <p:cNvSpPr/>
          <p:nvPr/>
        </p:nvSpPr>
        <p:spPr>
          <a:xfrm>
            <a:off x="3813048" y="3968496"/>
            <a:ext cx="2121408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DBDBDB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Database</a:t>
            </a:r>
            <a:endParaRPr lang="en-US" sz="1920" dirty="0"/>
          </a:p>
        </p:txBody>
      </p:sp>
      <p:sp>
        <p:nvSpPr>
          <p:cNvPr id="26" name="Text 8"/>
          <p:cNvSpPr/>
          <p:nvPr/>
        </p:nvSpPr>
        <p:spPr>
          <a:xfrm>
            <a:off x="978408" y="5632704"/>
            <a:ext cx="778154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DBDBDB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DevOps</a:t>
            </a:r>
            <a:endParaRPr lang="en-US" sz="1920" dirty="0"/>
          </a:p>
        </p:txBody>
      </p:sp>
      <p:sp>
        <p:nvSpPr>
          <p:cNvPr id="27" name="Text 9"/>
          <p:cNvSpPr/>
          <p:nvPr/>
        </p:nvSpPr>
        <p:spPr>
          <a:xfrm>
            <a:off x="3813048" y="4453128"/>
            <a:ext cx="2121408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Firestore / Cloud SQL.</a:t>
            </a:r>
            <a:endParaRPr lang="en-US" sz="1530" dirty="0"/>
          </a:p>
        </p:txBody>
      </p:sp>
      <p:sp>
        <p:nvSpPr>
          <p:cNvPr id="28" name="Text 10"/>
          <p:cNvSpPr/>
          <p:nvPr/>
        </p:nvSpPr>
        <p:spPr>
          <a:xfrm>
            <a:off x="978408" y="6117336"/>
            <a:ext cx="77815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GitHub, Cloud Run, CI/CD.</a:t>
            </a:r>
            <a:endParaRPr lang="en-US" sz="1530" dirty="0"/>
          </a:p>
        </p:txBody>
      </p:sp>
      <p:sp>
        <p:nvSpPr>
          <p:cNvPr id="29" name="Text 11"/>
          <p:cNvSpPr/>
          <p:nvPr/>
        </p:nvSpPr>
        <p:spPr>
          <a:xfrm>
            <a:off x="6638544" y="2496312"/>
            <a:ext cx="2121408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DBDBDB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Frontend</a:t>
            </a:r>
            <a:endParaRPr lang="en-US" sz="1920" dirty="0"/>
          </a:p>
        </p:txBody>
      </p:sp>
      <p:sp>
        <p:nvSpPr>
          <p:cNvPr id="30" name="Text 12"/>
          <p:cNvSpPr/>
          <p:nvPr/>
        </p:nvSpPr>
        <p:spPr>
          <a:xfrm>
            <a:off x="6638544" y="2971800"/>
            <a:ext cx="2121408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React (web), Flutter (mobile).</a:t>
            </a:r>
            <a:endParaRPr lang="en-US" sz="1530" dirty="0"/>
          </a:p>
        </p:txBody>
      </p:sp>
      <p:sp>
        <p:nvSpPr>
          <p:cNvPr id="31" name="Text 13"/>
          <p:cNvSpPr/>
          <p:nvPr/>
        </p:nvSpPr>
        <p:spPr>
          <a:xfrm>
            <a:off x="6638544" y="3968496"/>
            <a:ext cx="2121408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DBDBDB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APIs</a:t>
            </a:r>
            <a:endParaRPr lang="en-US" sz="1920" dirty="0"/>
          </a:p>
        </p:txBody>
      </p:sp>
      <p:sp>
        <p:nvSpPr>
          <p:cNvPr id="32" name="Text 14"/>
          <p:cNvSpPr/>
          <p:nvPr/>
        </p:nvSpPr>
        <p:spPr>
          <a:xfrm>
            <a:off x="6638544" y="4453128"/>
            <a:ext cx="2121408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Google Maps, EaseMyTrip API.</a:t>
            </a:r>
            <a:endParaRPr lang="en-US" sz="153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053328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94767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6" name="Text 1"/>
          <p:cNvSpPr/>
          <p:nvPr/>
        </p:nvSpPr>
        <p:spPr>
          <a:xfrm>
            <a:off x="685800" y="240487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287121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3337560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620"/>
              </a:lnSpc>
              <a:buNone/>
            </a:pPr>
            <a:r>
              <a:rPr lang="en-US" sz="5290" i="1" dirty="0">
                <a:solidFill>
                  <a:srgbClr val="77D8F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07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439826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77D8F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Implementation Cost Estimate</a:t>
            </a:r>
            <a:endParaRPr lang="en-US" sz="3840" dirty="0"/>
          </a:p>
        </p:txBody>
      </p:sp>
      <p:sp>
        <p:nvSpPr>
          <p:cNvPr id="10" name="Text 5"/>
          <p:cNvSpPr/>
          <p:nvPr/>
        </p:nvSpPr>
        <p:spPr>
          <a:xfrm>
            <a:off x="685800" y="522122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77D8F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 </a:t>
            </a:r>
            <a:endParaRPr lang="en-US" sz="384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514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212080"/>
            <a:ext cx="4297680" cy="74980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504" y="5212080"/>
            <a:ext cx="4297680" cy="74980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064" y="5212080"/>
            <a:ext cx="4297680" cy="74980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685800" y="4379976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77D8F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Cost Overview</a:t>
            </a:r>
            <a:endParaRPr lang="en-US" sz="3840" dirty="0"/>
          </a:p>
        </p:txBody>
      </p:sp>
      <p:sp>
        <p:nvSpPr>
          <p:cNvPr id="8" name="Text 1"/>
          <p:cNvSpPr/>
          <p:nvPr/>
        </p:nvSpPr>
        <p:spPr>
          <a:xfrm>
            <a:off x="914400" y="5340096"/>
            <a:ext cx="3849624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Cloud compute &amp; APIs: $200–$500/month (scalable).</a:t>
            </a:r>
            <a:endParaRPr lang="en-US" sz="1530" dirty="0"/>
          </a:p>
        </p:txBody>
      </p:sp>
      <p:sp>
        <p:nvSpPr>
          <p:cNvPr id="9" name="Text 2"/>
          <p:cNvSpPr/>
          <p:nvPr/>
        </p:nvSpPr>
        <p:spPr>
          <a:xfrm>
            <a:off x="5394960" y="5340096"/>
            <a:ext cx="3849624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Development effort: 8–12 weeks prototype build.</a:t>
            </a:r>
            <a:endParaRPr lang="en-US" sz="1530" dirty="0"/>
          </a:p>
        </p:txBody>
      </p:sp>
      <p:sp>
        <p:nvSpPr>
          <p:cNvPr id="10" name="Text 3"/>
          <p:cNvSpPr/>
          <p:nvPr/>
        </p:nvSpPr>
        <p:spPr>
          <a:xfrm>
            <a:off x="9884664" y="5340096"/>
            <a:ext cx="3849624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MVP hosting: Free tier → $50/month on Firebase/Cloud Run.</a:t>
            </a:r>
            <a:endParaRPr lang="en-US" sz="153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053328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94767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6" name="Text 1"/>
          <p:cNvSpPr/>
          <p:nvPr/>
        </p:nvSpPr>
        <p:spPr>
          <a:xfrm>
            <a:off x="685800" y="240487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287121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3337560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620"/>
              </a:lnSpc>
              <a:buNone/>
            </a:pPr>
            <a:r>
              <a:rPr lang="en-US" sz="5290" i="1" dirty="0">
                <a:solidFill>
                  <a:srgbClr val="77D8F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08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439826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77D8F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Additional Requirements for the Hackathon</a:t>
            </a:r>
            <a:endParaRPr lang="en-US" sz="3840" dirty="0"/>
          </a:p>
        </p:txBody>
      </p:sp>
      <p:sp>
        <p:nvSpPr>
          <p:cNvPr id="10" name="Text 5"/>
          <p:cNvSpPr/>
          <p:nvPr/>
        </p:nvSpPr>
        <p:spPr>
          <a:xfrm>
            <a:off x="685800" y="522122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77D8F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 </a:t>
            </a:r>
            <a:endParaRPr lang="en-US" sz="384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1737360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620"/>
              </a:lnSpc>
              <a:buNone/>
            </a:pPr>
            <a:r>
              <a:rPr lang="en-US" sz="5290" dirty="0">
                <a:solidFill>
                  <a:srgbClr val="77D8F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CONTENTS</a:t>
            </a:r>
            <a:endParaRPr lang="en-US" sz="5290" dirty="0"/>
          </a:p>
        </p:txBody>
      </p:sp>
      <p:sp>
        <p:nvSpPr>
          <p:cNvPr id="5" name="Text 1"/>
          <p:cNvSpPr/>
          <p:nvPr/>
        </p:nvSpPr>
        <p:spPr>
          <a:xfrm>
            <a:off x="896112" y="3008376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DBDBDB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1. Team Information</a:t>
            </a:r>
            <a:endParaRPr lang="en-US" sz="1920" dirty="0"/>
          </a:p>
        </p:txBody>
      </p:sp>
      <p:sp>
        <p:nvSpPr>
          <p:cNvPr id="6" name="Text 2"/>
          <p:cNvSpPr/>
          <p:nvPr/>
        </p:nvSpPr>
        <p:spPr>
          <a:xfrm>
            <a:off x="896112" y="3931920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DBDBDB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3. Unique Selling Proposition</a:t>
            </a:r>
            <a:endParaRPr lang="en-US" sz="1920" dirty="0"/>
          </a:p>
        </p:txBody>
      </p:sp>
      <p:sp>
        <p:nvSpPr>
          <p:cNvPr id="7" name="Text 3"/>
          <p:cNvSpPr/>
          <p:nvPr/>
        </p:nvSpPr>
        <p:spPr>
          <a:xfrm>
            <a:off x="896112" y="4846320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DBDBDB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5. Project Documentation</a:t>
            </a:r>
            <a:endParaRPr lang="en-US" sz="1920" dirty="0"/>
          </a:p>
        </p:txBody>
      </p:sp>
      <p:sp>
        <p:nvSpPr>
          <p:cNvPr id="8" name="Text 4"/>
          <p:cNvSpPr/>
          <p:nvPr/>
        </p:nvSpPr>
        <p:spPr>
          <a:xfrm>
            <a:off x="896112" y="5769864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DBDBDB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7. Implementation Cost Estimate</a:t>
            </a:r>
            <a:endParaRPr lang="en-US" sz="1920" dirty="0"/>
          </a:p>
        </p:txBody>
      </p:sp>
      <p:sp>
        <p:nvSpPr>
          <p:cNvPr id="9" name="Text 5"/>
          <p:cNvSpPr/>
          <p:nvPr/>
        </p:nvSpPr>
        <p:spPr>
          <a:xfrm>
            <a:off x="7626096" y="3008376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DBDBDB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2. Solution Overview</a:t>
            </a:r>
            <a:endParaRPr lang="en-US" sz="1920" dirty="0"/>
          </a:p>
        </p:txBody>
      </p:sp>
      <p:sp>
        <p:nvSpPr>
          <p:cNvPr id="10" name="Text 6"/>
          <p:cNvSpPr/>
          <p:nvPr/>
        </p:nvSpPr>
        <p:spPr>
          <a:xfrm>
            <a:off x="7626096" y="3931920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DBDBDB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4. Features of the Solution</a:t>
            </a:r>
            <a:endParaRPr lang="en-US" sz="1920" dirty="0"/>
          </a:p>
        </p:txBody>
      </p:sp>
      <p:sp>
        <p:nvSpPr>
          <p:cNvPr id="11" name="Text 7"/>
          <p:cNvSpPr/>
          <p:nvPr/>
        </p:nvSpPr>
        <p:spPr>
          <a:xfrm>
            <a:off x="7626096" y="4846320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DBDBDB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6. Technologies Used in the Solution</a:t>
            </a:r>
            <a:endParaRPr lang="en-US" sz="1920" dirty="0"/>
          </a:p>
        </p:txBody>
      </p:sp>
      <p:sp>
        <p:nvSpPr>
          <p:cNvPr id="12" name="Text 8"/>
          <p:cNvSpPr/>
          <p:nvPr/>
        </p:nvSpPr>
        <p:spPr>
          <a:xfrm>
            <a:off x="7626096" y="5769864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DBDBDB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8. Additional Requirements for the Hackathon</a:t>
            </a:r>
            <a:endParaRPr lang="en-US" sz="192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584448"/>
            <a:ext cx="4050792" cy="74980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526280"/>
            <a:ext cx="4050792" cy="74980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8616" y="3584448"/>
            <a:ext cx="4050792" cy="74980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8616" y="4526280"/>
            <a:ext cx="4050792" cy="749808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685800" y="2761488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77D8F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Required Elements</a:t>
            </a:r>
            <a:endParaRPr lang="en-US" sz="3840" dirty="0"/>
          </a:p>
        </p:txBody>
      </p:sp>
      <p:sp>
        <p:nvSpPr>
          <p:cNvPr id="9" name="Text 1"/>
          <p:cNvSpPr/>
          <p:nvPr/>
        </p:nvSpPr>
        <p:spPr>
          <a:xfrm>
            <a:off x="914400" y="3712464"/>
            <a:ext cx="3602736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2E2E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Prototype Video: 2–3 min demo (screen recording with narration).</a:t>
            </a:r>
            <a:endParaRPr lang="en-US" sz="1530" dirty="0"/>
          </a:p>
        </p:txBody>
      </p:sp>
      <p:sp>
        <p:nvSpPr>
          <p:cNvPr id="10" name="Text 2"/>
          <p:cNvSpPr/>
          <p:nvPr/>
        </p:nvSpPr>
        <p:spPr>
          <a:xfrm>
            <a:off x="914400" y="4654296"/>
            <a:ext cx="3602736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2E2E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MVP Link: Deployed prototype (even partial).</a:t>
            </a:r>
            <a:endParaRPr lang="en-US" sz="1530" dirty="0"/>
          </a:p>
        </p:txBody>
      </p:sp>
      <p:sp>
        <p:nvSpPr>
          <p:cNvPr id="11" name="Text 3"/>
          <p:cNvSpPr/>
          <p:nvPr/>
        </p:nvSpPr>
        <p:spPr>
          <a:xfrm>
            <a:off x="5157216" y="3712464"/>
            <a:ext cx="3602736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2E2E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GitHub Repo: Codebase + README.</a:t>
            </a:r>
            <a:endParaRPr lang="en-US" sz="1530" dirty="0"/>
          </a:p>
        </p:txBody>
      </p:sp>
      <p:sp>
        <p:nvSpPr>
          <p:cNvPr id="12" name="Text 4"/>
          <p:cNvSpPr/>
          <p:nvPr/>
        </p:nvSpPr>
        <p:spPr>
          <a:xfrm>
            <a:off x="5157216" y="4654296"/>
            <a:ext cx="3602736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2E2E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Google Cloud AI Integration: Must be shown clearly in demo.</a:t>
            </a:r>
            <a:endParaRPr lang="en-US" sz="153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593592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6620"/>
              </a:lnSpc>
              <a:buNone/>
            </a:pPr>
            <a:r>
              <a:rPr lang="en-US" sz="5290" dirty="0">
                <a:solidFill>
                  <a:srgbClr val="77D8F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Thank You</a:t>
            </a:r>
            <a:endParaRPr lang="en-US" sz="529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053328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94767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6" name="Text 1"/>
          <p:cNvSpPr/>
          <p:nvPr/>
        </p:nvSpPr>
        <p:spPr>
          <a:xfrm>
            <a:off x="685800" y="240487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287121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3337560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620"/>
              </a:lnSpc>
              <a:buNone/>
            </a:pPr>
            <a:r>
              <a:rPr lang="en-US" sz="5290" i="1" dirty="0">
                <a:solidFill>
                  <a:srgbClr val="77D8F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01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439826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77D8F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Team Information</a:t>
            </a:r>
            <a:endParaRPr lang="en-US" sz="3840" dirty="0"/>
          </a:p>
        </p:txBody>
      </p:sp>
      <p:sp>
        <p:nvSpPr>
          <p:cNvPr id="10" name="Text 5"/>
          <p:cNvSpPr/>
          <p:nvPr/>
        </p:nvSpPr>
        <p:spPr>
          <a:xfrm>
            <a:off x="685800" y="522122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77D8F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 </a:t>
            </a:r>
            <a:endParaRPr lang="en-US" sz="384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514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75818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77D8F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Team Name and Leader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685800" y="4581144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Team Name:</a:t>
            </a:r>
            <a:endParaRPr lang="en-US" sz="1530" dirty="0"/>
          </a:p>
        </p:txBody>
      </p:sp>
      <p:sp>
        <p:nvSpPr>
          <p:cNvPr id="6" name="Text 2"/>
          <p:cNvSpPr/>
          <p:nvPr/>
        </p:nvSpPr>
        <p:spPr>
          <a:xfrm>
            <a:off x="685800" y="5047488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Team Leader Name: YUVRAJ SINGH RATHORE</a:t>
            </a:r>
            <a:endParaRPr lang="en-US" sz="1530" dirty="0"/>
          </a:p>
        </p:txBody>
      </p:sp>
      <p:sp>
        <p:nvSpPr>
          <p:cNvPr id="7" name="Text 3"/>
          <p:cNvSpPr/>
          <p:nvPr/>
        </p:nvSpPr>
        <p:spPr>
          <a:xfrm>
            <a:off x="685800" y="551383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77D8F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Problem Statement</a:t>
            </a:r>
            <a:endParaRPr lang="en-US" sz="3840" dirty="0"/>
          </a:p>
        </p:txBody>
      </p:sp>
      <p:sp>
        <p:nvSpPr>
          <p:cNvPr id="8" name="Text 4"/>
          <p:cNvSpPr/>
          <p:nvPr/>
        </p:nvSpPr>
        <p:spPr>
          <a:xfrm>
            <a:off x="685800" y="633679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Problem Statement: “Personalized Trip Planner with AI.”</a:t>
            </a:r>
            <a:endParaRPr lang="en-US" sz="153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053328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94767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6" name="Text 1"/>
          <p:cNvSpPr/>
          <p:nvPr/>
        </p:nvSpPr>
        <p:spPr>
          <a:xfrm>
            <a:off x="685800" y="240487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287121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3337560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620"/>
              </a:lnSpc>
              <a:buNone/>
            </a:pPr>
            <a:r>
              <a:rPr lang="en-US" sz="5290" i="1" dirty="0">
                <a:solidFill>
                  <a:srgbClr val="77D8F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02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439826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77D8F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Solution Overview</a:t>
            </a:r>
            <a:endParaRPr lang="en-US" sz="3840" dirty="0"/>
          </a:p>
        </p:txBody>
      </p:sp>
      <p:sp>
        <p:nvSpPr>
          <p:cNvPr id="10" name="Text 5"/>
          <p:cNvSpPr/>
          <p:nvPr/>
        </p:nvSpPr>
        <p:spPr>
          <a:xfrm>
            <a:off x="685800" y="522122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77D8F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 </a:t>
            </a:r>
            <a:endParaRPr lang="en-US" sz="384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514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703320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77D8F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AI-Powered Personalized Trip Planner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685800" y="4535424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An AI assistant that designs end-to-end personalized travel itineraries.</a:t>
            </a:r>
            <a:endParaRPr lang="en-US" sz="1530" dirty="0"/>
          </a:p>
        </p:txBody>
      </p:sp>
      <p:sp>
        <p:nvSpPr>
          <p:cNvPr id="6" name="Text 2"/>
          <p:cNvSpPr/>
          <p:nvPr/>
        </p:nvSpPr>
        <p:spPr>
          <a:xfrm>
            <a:off x="685800" y="5001768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Users input budget, dates, interests, group size, and preferences.</a:t>
            </a:r>
            <a:endParaRPr lang="en-US" sz="1530" dirty="0"/>
          </a:p>
        </p:txBody>
      </p:sp>
      <p:sp>
        <p:nvSpPr>
          <p:cNvPr id="7" name="Text 3"/>
          <p:cNvSpPr/>
          <p:nvPr/>
        </p:nvSpPr>
        <p:spPr>
          <a:xfrm>
            <a:off x="685800" y="5458968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System recommends destinations, hotels, transport, and activities.</a:t>
            </a:r>
            <a:endParaRPr lang="en-US" sz="1530" dirty="0"/>
          </a:p>
        </p:txBody>
      </p:sp>
      <p:sp>
        <p:nvSpPr>
          <p:cNvPr id="8" name="Text 4"/>
          <p:cNvSpPr/>
          <p:nvPr/>
        </p:nvSpPr>
        <p:spPr>
          <a:xfrm>
            <a:off x="685800" y="592531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Delivers a custom day-wise plan with dynamic updates.</a:t>
            </a:r>
            <a:endParaRPr lang="en-US" sz="1530" dirty="0"/>
          </a:p>
        </p:txBody>
      </p:sp>
      <p:sp>
        <p:nvSpPr>
          <p:cNvPr id="9" name="Text 5"/>
          <p:cNvSpPr/>
          <p:nvPr/>
        </p:nvSpPr>
        <p:spPr>
          <a:xfrm>
            <a:off x="685800" y="639165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Integrated with EaseMyTrip APIs + Google Cloud AI tools.</a:t>
            </a:r>
            <a:endParaRPr lang="en-US" sz="153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053328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94767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6" name="Text 1"/>
          <p:cNvSpPr/>
          <p:nvPr/>
        </p:nvSpPr>
        <p:spPr>
          <a:xfrm>
            <a:off x="685800" y="240487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287121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3337560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620"/>
              </a:lnSpc>
              <a:buNone/>
            </a:pPr>
            <a:r>
              <a:rPr lang="en-US" sz="5290" i="1" dirty="0">
                <a:solidFill>
                  <a:srgbClr val="77D8F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03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439826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77D8F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Unique Selling Proposition</a:t>
            </a:r>
            <a:endParaRPr lang="en-US" sz="3840" dirty="0"/>
          </a:p>
        </p:txBody>
      </p:sp>
      <p:sp>
        <p:nvSpPr>
          <p:cNvPr id="10" name="Text 5"/>
          <p:cNvSpPr/>
          <p:nvPr/>
        </p:nvSpPr>
        <p:spPr>
          <a:xfrm>
            <a:off x="685800" y="522122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77D8F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 </a:t>
            </a:r>
            <a:endParaRPr lang="en-US" sz="384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788920"/>
            <a:ext cx="4297680" cy="328269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504" y="2788920"/>
            <a:ext cx="4297680" cy="328269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064" y="2788920"/>
            <a:ext cx="4297680" cy="328269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2788920"/>
            <a:ext cx="128016" cy="328269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5504" y="2788920"/>
            <a:ext cx="128016" cy="328269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6064" y="2788920"/>
            <a:ext cx="128016" cy="3282696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685800" y="1956816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77D8F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Unique Selling Proposition</a:t>
            </a:r>
            <a:endParaRPr lang="en-US" sz="3840" dirty="0"/>
          </a:p>
        </p:txBody>
      </p:sp>
      <p:sp>
        <p:nvSpPr>
          <p:cNvPr id="11" name="Text 1"/>
          <p:cNvSpPr/>
          <p:nvPr/>
        </p:nvSpPr>
        <p:spPr>
          <a:xfrm>
            <a:off x="978408" y="2916936"/>
            <a:ext cx="3776472" cy="6126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DBDBDB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Differentiation from Existing Solutions</a:t>
            </a:r>
            <a:endParaRPr lang="en-US" sz="1920" dirty="0"/>
          </a:p>
        </p:txBody>
      </p:sp>
      <p:sp>
        <p:nvSpPr>
          <p:cNvPr id="12" name="Text 2"/>
          <p:cNvSpPr/>
          <p:nvPr/>
        </p:nvSpPr>
        <p:spPr>
          <a:xfrm>
            <a:off x="978408" y="3694176"/>
            <a:ext cx="3776472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Existing travel platforms only provide static search results (flights/hotels).</a:t>
            </a:r>
            <a:endParaRPr lang="en-US" sz="1530" dirty="0"/>
          </a:p>
        </p:txBody>
      </p:sp>
      <p:sp>
        <p:nvSpPr>
          <p:cNvPr id="13" name="Text 3"/>
          <p:cNvSpPr/>
          <p:nvPr/>
        </p:nvSpPr>
        <p:spPr>
          <a:xfrm>
            <a:off x="978408" y="4608576"/>
            <a:ext cx="3776472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Our solution uses Gen AI + ML to generate customized itineraries and adjust them dynamically.</a:t>
            </a:r>
            <a:endParaRPr lang="en-US" sz="1530" dirty="0"/>
          </a:p>
        </p:txBody>
      </p:sp>
      <p:sp>
        <p:nvSpPr>
          <p:cNvPr id="14" name="Text 4"/>
          <p:cNvSpPr/>
          <p:nvPr/>
        </p:nvSpPr>
        <p:spPr>
          <a:xfrm>
            <a:off x="5468112" y="2916936"/>
            <a:ext cx="377647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DBDBDB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Problem Solving</a:t>
            </a:r>
            <a:endParaRPr lang="en-US" sz="1920" dirty="0"/>
          </a:p>
        </p:txBody>
      </p:sp>
      <p:sp>
        <p:nvSpPr>
          <p:cNvPr id="15" name="Text 5"/>
          <p:cNvSpPr/>
          <p:nvPr/>
        </p:nvSpPr>
        <p:spPr>
          <a:xfrm>
            <a:off x="5468112" y="3392424"/>
            <a:ext cx="3776472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Saves travelers’ time by automatically creating a personalized, optimized plan.</a:t>
            </a:r>
            <a:endParaRPr lang="en-US" sz="1530" dirty="0"/>
          </a:p>
        </p:txBody>
      </p:sp>
      <p:sp>
        <p:nvSpPr>
          <p:cNvPr id="16" name="Text 6"/>
          <p:cNvSpPr/>
          <p:nvPr/>
        </p:nvSpPr>
        <p:spPr>
          <a:xfrm>
            <a:off x="5468112" y="4297680"/>
            <a:ext cx="3776472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Reduces decision fatigue by providing curated options based on user profile.</a:t>
            </a:r>
            <a:endParaRPr lang="en-US" sz="1530" dirty="0"/>
          </a:p>
        </p:txBody>
      </p:sp>
      <p:sp>
        <p:nvSpPr>
          <p:cNvPr id="17" name="Text 7"/>
          <p:cNvSpPr/>
          <p:nvPr/>
        </p:nvSpPr>
        <p:spPr>
          <a:xfrm>
            <a:off x="5468112" y="5202936"/>
            <a:ext cx="3776472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Provides real-time adaptability (e.g., “extend trip by 2 days”, “reduce budget”).</a:t>
            </a:r>
            <a:endParaRPr lang="en-US" sz="1530" dirty="0"/>
          </a:p>
        </p:txBody>
      </p:sp>
      <p:sp>
        <p:nvSpPr>
          <p:cNvPr id="18" name="Text 8"/>
          <p:cNvSpPr/>
          <p:nvPr/>
        </p:nvSpPr>
        <p:spPr>
          <a:xfrm>
            <a:off x="9957816" y="2916936"/>
            <a:ext cx="377647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DBDBDB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Unique Selling Points (USP)</a:t>
            </a:r>
            <a:endParaRPr lang="en-US" sz="1920" dirty="0"/>
          </a:p>
        </p:txBody>
      </p:sp>
      <p:sp>
        <p:nvSpPr>
          <p:cNvPr id="19" name="Text 9"/>
          <p:cNvSpPr/>
          <p:nvPr/>
        </p:nvSpPr>
        <p:spPr>
          <a:xfrm>
            <a:off x="9957816" y="3392424"/>
            <a:ext cx="3776472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Conversational AI Travel Buddy (chatbot powered by Google Cloud AI).</a:t>
            </a:r>
            <a:endParaRPr lang="en-US" sz="1530" dirty="0"/>
          </a:p>
        </p:txBody>
      </p:sp>
      <p:sp>
        <p:nvSpPr>
          <p:cNvPr id="20" name="Text 10"/>
          <p:cNvSpPr/>
          <p:nvPr/>
        </p:nvSpPr>
        <p:spPr>
          <a:xfrm>
            <a:off x="9957816" y="4059936"/>
            <a:ext cx="3776472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Personalized recommendations + itinerary generation in one place.</a:t>
            </a:r>
            <a:endParaRPr lang="en-US" sz="1530" dirty="0"/>
          </a:p>
        </p:txBody>
      </p:sp>
      <p:sp>
        <p:nvSpPr>
          <p:cNvPr id="21" name="Text 11"/>
          <p:cNvSpPr/>
          <p:nvPr/>
        </p:nvSpPr>
        <p:spPr>
          <a:xfrm>
            <a:off x="9957816" y="4718304"/>
            <a:ext cx="3776472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Seamless integration with EaseMyTrip booking ecosystem.</a:t>
            </a:r>
            <a:endParaRPr lang="en-US" sz="153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053328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94767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6" name="Text 1"/>
          <p:cNvSpPr/>
          <p:nvPr/>
        </p:nvSpPr>
        <p:spPr>
          <a:xfrm>
            <a:off x="685800" y="240487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287121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3337560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620"/>
              </a:lnSpc>
              <a:buNone/>
            </a:pPr>
            <a:r>
              <a:rPr lang="en-US" sz="5290" i="1" dirty="0">
                <a:solidFill>
                  <a:srgbClr val="77D8F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04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439826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77D8F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Features of the Solution</a:t>
            </a:r>
            <a:endParaRPr lang="en-US" sz="3840" dirty="0"/>
          </a:p>
        </p:txBody>
      </p:sp>
      <p:sp>
        <p:nvSpPr>
          <p:cNvPr id="10" name="Text 5"/>
          <p:cNvSpPr/>
          <p:nvPr/>
        </p:nvSpPr>
        <p:spPr>
          <a:xfrm>
            <a:off x="685800" y="522122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77D8F2"/>
                </a:solidFill>
                <a:latin typeface="AlibabaPuHuiTi-Alibaba-PuHuiTi" pitchFamily="34" charset="0"/>
                <a:ea typeface="AlibabaPuHuiTi-Alibaba-PuHuiTi" pitchFamily="34" charset="-122"/>
                <a:cs typeface="AlibabaPuHuiTi-Alibaba-PuHuiTi" pitchFamily="34" charset="-120"/>
              </a:rPr>
              <a:t> </a:t>
            </a:r>
            <a:endParaRPr lang="en-US" sz="384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ladu singh</cp:lastModifiedBy>
  <cp:revision>2</cp:revision>
  <dcterms:created xsi:type="dcterms:W3CDTF">2025-09-17T06:03:12Z</dcterms:created>
  <dcterms:modified xsi:type="dcterms:W3CDTF">2025-09-17T07:00:55Z</dcterms:modified>
</cp:coreProperties>
</file>